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8" r:id="rId12"/>
    <p:sldId id="269" r:id="rId13"/>
    <p:sldId id="270" r:id="rId14"/>
    <p:sldId id="271" r:id="rId15"/>
    <p:sldId id="266" r:id="rId16"/>
  </p:sldIdLst>
  <p:sldSz cx="18288000" cy="10287000"/>
  <p:notesSz cx="6858000" cy="9144000"/>
  <p:embeddedFontLs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93741" autoAdjust="0"/>
  </p:normalViewPr>
  <p:slideViewPr>
    <p:cSldViewPr>
      <p:cViewPr varScale="1">
        <p:scale>
          <a:sx n="39" d="100"/>
          <a:sy n="39" d="100"/>
        </p:scale>
        <p:origin x="30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Reaction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Reaction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Reactions!$K$1</c:f>
              <c:strCache>
                <c:ptCount val="1"/>
                <c:pt idx="0">
                  <c:v>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Reactions!$J$2:$J$17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Reactions!$K$2:$K$17</c:f>
              <c:numCache>
                <c:formatCode>General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53984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6C-4B5C-A3C8-04BAB1EFBC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82368800"/>
        <c:axId val="282369760"/>
      </c:barChart>
      <c:catAx>
        <c:axId val="28236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/>
                  <a:t>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369760"/>
        <c:crosses val="autoZero"/>
        <c:auto val="1"/>
        <c:lblAlgn val="ctr"/>
        <c:lblOffset val="100"/>
        <c:noMultiLvlLbl val="0"/>
      </c:catAx>
      <c:valAx>
        <c:axId val="28236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36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Reactions!$K$1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B7BF-4581-B1A5-0A7EBAE53B0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B7BF-4581-B1A5-0A7EBAE53B0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B7BF-4581-B1A5-0A7EBAE53B0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B7BF-4581-B1A5-0A7EBAE53B00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B7BF-4581-B1A5-0A7EBAE53B00}"/>
              </c:ext>
            </c:extLst>
          </c:dPt>
          <c:dLbls>
            <c:dLbl>
              <c:idx val="0"/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78530773540949"/>
                      <c:h val="0.174743437710573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7BF-4581-B1A5-0A7EBAE53B00}"/>
                </c:ext>
              </c:extLst>
            </c:dLbl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Reactions!$J$2:$J$6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Reactions!$K$2:$K$6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7BF-4581-B1A5-0A7EBAE53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579505" y="2776044"/>
            <a:ext cx="7010401" cy="4270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GB" sz="8500" b="1" i="0" dirty="0">
                <a:effectLst/>
                <a:latin typeface="+mj-lt"/>
              </a:rPr>
              <a:t>Insights into Category Performance</a:t>
            </a:r>
            <a:endParaRPr lang="en-US" sz="8500" spc="-105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8F90A0E-7F2E-46EE-A002-E3A0B04B59FE}"/>
              </a:ext>
            </a:extLst>
          </p:cNvPr>
          <p:cNvSpPr txBox="1"/>
          <p:nvPr/>
        </p:nvSpPr>
        <p:spPr>
          <a:xfrm>
            <a:off x="11116982" y="1525054"/>
            <a:ext cx="6713818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176213" algn="l">
              <a:buFont typeface="Arial" panose="020B0604020202020204" pitchFamily="34" charset="0"/>
              <a:buChar char="•"/>
            </a:pPr>
            <a:r>
              <a:rPr lang="en-GB" sz="4000" b="0" i="0" dirty="0">
                <a:solidFill>
                  <a:srgbClr val="374151"/>
                </a:solidFill>
                <a:effectLst/>
                <a:latin typeface="+mj-lt"/>
              </a:rPr>
              <a:t>Identified the top 5 scoring categories: </a:t>
            </a:r>
            <a:r>
              <a:rPr lang="en-GB" sz="4000" b="1" i="0" dirty="0">
                <a:solidFill>
                  <a:srgbClr val="374151"/>
                </a:solidFill>
                <a:effectLst/>
                <a:latin typeface="+mj-lt"/>
              </a:rPr>
              <a:t>Animals</a:t>
            </a:r>
            <a:r>
              <a:rPr lang="en-GB" sz="4000" b="0" i="0" dirty="0">
                <a:solidFill>
                  <a:srgbClr val="374151"/>
                </a:solidFill>
                <a:effectLst/>
                <a:latin typeface="+mj-lt"/>
              </a:rPr>
              <a:t>, </a:t>
            </a:r>
            <a:r>
              <a:rPr lang="en-GB" sz="4000" b="1" i="0" dirty="0">
                <a:solidFill>
                  <a:srgbClr val="374151"/>
                </a:solidFill>
                <a:effectLst/>
                <a:latin typeface="+mj-lt"/>
              </a:rPr>
              <a:t>Science</a:t>
            </a:r>
            <a:r>
              <a:rPr lang="en-GB" sz="4000" b="0" i="0" dirty="0">
                <a:solidFill>
                  <a:srgbClr val="374151"/>
                </a:solidFill>
                <a:effectLst/>
                <a:latin typeface="+mj-lt"/>
              </a:rPr>
              <a:t>, </a:t>
            </a:r>
            <a:r>
              <a:rPr lang="en-GB" sz="4000" b="1" i="0" dirty="0">
                <a:solidFill>
                  <a:srgbClr val="374151"/>
                </a:solidFill>
                <a:effectLst/>
                <a:latin typeface="+mj-lt"/>
              </a:rPr>
              <a:t>Healthy Eating</a:t>
            </a:r>
            <a:r>
              <a:rPr lang="en-GB" sz="4000" dirty="0">
                <a:solidFill>
                  <a:srgbClr val="374151"/>
                </a:solidFill>
                <a:latin typeface="+mj-lt"/>
              </a:rPr>
              <a:t>, </a:t>
            </a:r>
            <a:r>
              <a:rPr lang="en-GB" sz="4000" b="1" dirty="0">
                <a:solidFill>
                  <a:srgbClr val="374151"/>
                </a:solidFill>
                <a:latin typeface="+mj-lt"/>
              </a:rPr>
              <a:t>Technology </a:t>
            </a:r>
            <a:r>
              <a:rPr lang="en-GB" sz="4000" dirty="0">
                <a:solidFill>
                  <a:srgbClr val="374151"/>
                </a:solidFill>
                <a:latin typeface="+mj-lt"/>
              </a:rPr>
              <a:t>and </a:t>
            </a:r>
            <a:r>
              <a:rPr lang="en-GB" sz="4000" b="1" dirty="0">
                <a:solidFill>
                  <a:srgbClr val="374151"/>
                </a:solidFill>
                <a:latin typeface="+mj-lt"/>
              </a:rPr>
              <a:t>Food.</a:t>
            </a:r>
            <a:endParaRPr lang="en-GB" sz="4000" b="1" i="0" dirty="0">
              <a:solidFill>
                <a:srgbClr val="374151"/>
              </a:solidFill>
              <a:effectLst/>
              <a:latin typeface="+mj-lt"/>
            </a:endParaRPr>
          </a:p>
          <a:p>
            <a:pPr marL="273050" indent="-176213" algn="l">
              <a:buFont typeface="Arial" panose="020B0604020202020204" pitchFamily="34" charset="0"/>
              <a:buChar char="•"/>
            </a:pPr>
            <a:r>
              <a:rPr lang="en-GB" sz="4000" b="0" i="0" dirty="0">
                <a:solidFill>
                  <a:srgbClr val="374151"/>
                </a:solidFill>
                <a:effectLst/>
                <a:latin typeface="+mj-lt"/>
              </a:rPr>
              <a:t>Highlighted key trends indicating strong user engagement in these areas.</a:t>
            </a:r>
          </a:p>
          <a:p>
            <a:pPr marL="273050" indent="-176213" algn="l">
              <a:buFont typeface="Arial" panose="020B0604020202020204" pitchFamily="34" charset="0"/>
              <a:buChar char="•"/>
            </a:pPr>
            <a:r>
              <a:rPr lang="en-GB" sz="4000" b="0" i="0" dirty="0">
                <a:solidFill>
                  <a:srgbClr val="374151"/>
                </a:solidFill>
                <a:effectLst/>
                <a:latin typeface="+mj-lt"/>
              </a:rPr>
              <a:t>Provided actionable recommendations for leveraging insights to enhance content effectiveness.</a:t>
            </a:r>
          </a:p>
          <a:p>
            <a:endParaRPr lang="en-IN" dirty="0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0FAD0-330A-EA3E-E3FC-E870DBB87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62" y="1423468"/>
            <a:ext cx="16309076" cy="74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8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CD81D-2125-49D3-926C-F28ABB8FD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9" y="1456810"/>
            <a:ext cx="15804181" cy="73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8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CF5EF-C60B-41A9-D9A0-418F17B8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57" y="1547310"/>
            <a:ext cx="15118285" cy="71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0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C2FA0-DFA0-BD84-1952-C4DEE02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83" y="1204363"/>
            <a:ext cx="16185234" cy="78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7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+mj-lt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299"/>
            <a:ext cx="8749780" cy="5369760"/>
            <a:chOff x="0" y="0"/>
            <a:chExt cx="11666374" cy="425777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783" y="1329279"/>
              <a:ext cx="11564591" cy="2928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Project recap</a:t>
              </a:r>
            </a:p>
            <a:p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Problem</a:t>
              </a:r>
            </a:p>
            <a:p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The Analytics team</a:t>
              </a:r>
            </a:p>
            <a:p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Process</a:t>
              </a:r>
            </a:p>
            <a:p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Insights</a:t>
              </a:r>
            </a:p>
            <a:p>
              <a:r>
                <a:rPr lang="en-US" sz="4000" spc="-19" dirty="0">
                  <a:solidFill>
                    <a:srgbClr val="000000"/>
                  </a:solidFill>
                  <a:latin typeface="+mj-lt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                                                     </a:t>
            </a:r>
          </a:p>
          <a:p>
            <a:endParaRPr lang="en-GB" dirty="0"/>
          </a:p>
          <a:p>
            <a:endParaRPr lang="en-GB" dirty="0"/>
          </a:p>
          <a:p>
            <a:pPr marL="3949700"/>
            <a:r>
              <a:rPr lang="en-GB" sz="2400" dirty="0"/>
              <a:t>Social Buzz is a fast-growing technology unicorn that need to adapt quickly to 3-month global scale. Accenture has begun a 3-month POC focusing on these tasks:</a:t>
            </a:r>
          </a:p>
          <a:p>
            <a:pPr marL="3949700"/>
            <a:r>
              <a:rPr lang="en-GB" sz="2400" dirty="0"/>
              <a:t>                                                                                    </a:t>
            </a:r>
          </a:p>
          <a:p>
            <a:pPr marL="3949700">
              <a:buFont typeface="Arial" panose="020B0604020202020204" pitchFamily="34" charset="0"/>
              <a:buChar char="•"/>
            </a:pPr>
            <a:r>
              <a:rPr lang="en-GB" sz="2400" dirty="0"/>
              <a:t> An audit of Social Buzz’s big data practice.</a:t>
            </a:r>
          </a:p>
          <a:p>
            <a:pPr marL="3949700">
              <a:buFont typeface="Arial" panose="020B0604020202020204" pitchFamily="34" charset="0"/>
              <a:buChar char="•"/>
            </a:pPr>
            <a:r>
              <a:rPr lang="en-GB" sz="2400" dirty="0"/>
              <a:t> Recommendations for a successful IPO.</a:t>
            </a:r>
          </a:p>
          <a:p>
            <a:pPr marL="3949700">
              <a:buFont typeface="Arial" panose="020B0604020202020204" pitchFamily="34" charset="0"/>
              <a:buChar char="•"/>
            </a:pPr>
            <a:r>
              <a:rPr lang="en-GB" sz="2400" dirty="0"/>
              <a:t> Analysis to find Social Buzz’s top 5 most popular     </a:t>
            </a:r>
          </a:p>
          <a:p>
            <a:pPr marL="3949700"/>
            <a:r>
              <a:rPr lang="en-GB" sz="2400" dirty="0"/>
              <a:t>  categories of content.</a:t>
            </a:r>
            <a:endParaRPr lang="en-IN" sz="24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4B8A5-3130-EBC1-9076-CA73C6EAC394}"/>
              </a:ext>
            </a:extLst>
          </p:cNvPr>
          <p:cNvSpPr txBox="1"/>
          <p:nvPr/>
        </p:nvSpPr>
        <p:spPr>
          <a:xfrm>
            <a:off x="2838784" y="4939454"/>
            <a:ext cx="57868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0" i="0" dirty="0">
                <a:solidFill>
                  <a:schemeClr val="bg1"/>
                </a:solidFill>
                <a:effectLst/>
              </a:rPr>
              <a:t>We are addressing the challenge of understanding category performance based on user engagement scores. Specifically, we aim to identify the top-performing categories from our dataset to inform strategic decisions and enhance content effectiveness.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33D293-BD0D-A803-F2B7-A30C06166D72}"/>
              </a:ext>
            </a:extLst>
          </p:cNvPr>
          <p:cNvSpPr txBox="1"/>
          <p:nvPr/>
        </p:nvSpPr>
        <p:spPr>
          <a:xfrm>
            <a:off x="2759088" y="8503544"/>
            <a:ext cx="6384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IN" sz="24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The Analytics team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1E54A13-74A8-788B-D87B-35017C34EB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 t="14009" r="15141" b="35044"/>
          <a:stretch/>
        </p:blipFill>
        <p:spPr>
          <a:xfrm>
            <a:off x="11390080" y="6759912"/>
            <a:ext cx="2176645" cy="2319236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543AE1-63C6-49BA-BCBB-45C190DF800F}"/>
              </a:ext>
            </a:extLst>
          </p:cNvPr>
          <p:cNvSpPr txBox="1"/>
          <p:nvPr/>
        </p:nvSpPr>
        <p:spPr>
          <a:xfrm>
            <a:off x="14249400" y="1270731"/>
            <a:ext cx="3276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Maria Fleming</a:t>
            </a:r>
          </a:p>
          <a:p>
            <a:r>
              <a:rPr lang="en-GB" sz="3200" dirty="0"/>
              <a:t>Chief Technical Architect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r>
              <a:rPr lang="en-GB" sz="3200" b="1" dirty="0"/>
              <a:t>Marcus Rompton</a:t>
            </a:r>
          </a:p>
          <a:p>
            <a:r>
              <a:rPr lang="en-GB" sz="3200" dirty="0"/>
              <a:t>Senior Principle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r>
              <a:rPr lang="en-GB" sz="3200" b="1" dirty="0"/>
              <a:t>Myself </a:t>
            </a:r>
          </a:p>
          <a:p>
            <a:r>
              <a:rPr lang="en-GB" sz="32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C8F554-AFEF-DA1A-D65B-A4A831BD33FA}"/>
              </a:ext>
            </a:extLst>
          </p:cNvPr>
          <p:cNvSpPr txBox="1"/>
          <p:nvPr/>
        </p:nvSpPr>
        <p:spPr>
          <a:xfrm>
            <a:off x="3925554" y="1263166"/>
            <a:ext cx="4354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BBF2CF-025F-FAF4-A047-3C815A011208}"/>
              </a:ext>
            </a:extLst>
          </p:cNvPr>
          <p:cNvSpPr txBox="1"/>
          <p:nvPr/>
        </p:nvSpPr>
        <p:spPr>
          <a:xfrm>
            <a:off x="5864639" y="2876065"/>
            <a:ext cx="3500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Data Cleaning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E94738-A7C9-98B0-74A9-B497C151BFB6}"/>
              </a:ext>
            </a:extLst>
          </p:cNvPr>
          <p:cNvSpPr txBox="1"/>
          <p:nvPr/>
        </p:nvSpPr>
        <p:spPr>
          <a:xfrm>
            <a:off x="7815177" y="4442003"/>
            <a:ext cx="4054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Data Modelling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C43A11-FC7F-3ABB-6A70-A8BB4365B17B}"/>
              </a:ext>
            </a:extLst>
          </p:cNvPr>
          <p:cNvSpPr txBox="1"/>
          <p:nvPr/>
        </p:nvSpPr>
        <p:spPr>
          <a:xfrm>
            <a:off x="9413319" y="5978969"/>
            <a:ext cx="322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Data Analysis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DDAEC4-879F-FF78-F146-1265533C89A9}"/>
              </a:ext>
            </a:extLst>
          </p:cNvPr>
          <p:cNvSpPr txBox="1"/>
          <p:nvPr/>
        </p:nvSpPr>
        <p:spPr>
          <a:xfrm>
            <a:off x="11425954" y="7733168"/>
            <a:ext cx="4028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Uncover Insights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981200" y="8544327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1457328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GB" sz="8000" b="1" i="0" dirty="0">
                <a:effectLst/>
                <a:latin typeface="+mj-lt"/>
              </a:rPr>
              <a:t>Key Insights from the Analysis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657890" y="8544327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4580" y="8544327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115AD7-B952-E57A-D105-7FB4232287BB}"/>
              </a:ext>
            </a:extLst>
          </p:cNvPr>
          <p:cNvSpPr txBox="1"/>
          <p:nvPr/>
        </p:nvSpPr>
        <p:spPr>
          <a:xfrm>
            <a:off x="971514" y="2355291"/>
            <a:ext cx="550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0" dirty="0">
                <a:effectLst/>
                <a:latin typeface="+mj-lt"/>
              </a:rPr>
              <a:t>Top-Performing Categories</a:t>
            </a:r>
            <a:endParaRPr lang="en-IN" sz="3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8D244-C5DC-D168-0BC1-C5BB9F539BDC}"/>
              </a:ext>
            </a:extLst>
          </p:cNvPr>
          <p:cNvSpPr txBox="1"/>
          <p:nvPr/>
        </p:nvSpPr>
        <p:spPr>
          <a:xfrm>
            <a:off x="2667000" y="7785912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Animals</a:t>
            </a:r>
            <a:endParaRPr lang="en-IN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212F32-D596-163D-72D4-F7142B285A2A}"/>
              </a:ext>
            </a:extLst>
          </p:cNvPr>
          <p:cNvSpPr txBox="1"/>
          <p:nvPr/>
        </p:nvSpPr>
        <p:spPr>
          <a:xfrm>
            <a:off x="8229389" y="7785913"/>
            <a:ext cx="236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Science</a:t>
            </a:r>
            <a:endParaRPr lang="en-IN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FAA666-FE16-AEE7-F6E8-AEB1AF85961C}"/>
              </a:ext>
            </a:extLst>
          </p:cNvPr>
          <p:cNvSpPr txBox="1"/>
          <p:nvPr/>
        </p:nvSpPr>
        <p:spPr>
          <a:xfrm>
            <a:off x="13334579" y="7785913"/>
            <a:ext cx="297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Healthy eating</a:t>
            </a:r>
            <a:endParaRPr lang="en-IN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969D30-D925-4831-E18B-AF03DA737083}"/>
              </a:ext>
            </a:extLst>
          </p:cNvPr>
          <p:cNvSpPr txBox="1"/>
          <p:nvPr/>
        </p:nvSpPr>
        <p:spPr>
          <a:xfrm>
            <a:off x="1180890" y="3467100"/>
            <a:ext cx="415311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rgbClr val="374151"/>
                </a:solidFill>
                <a:effectLst/>
                <a:latin typeface="+mj-lt"/>
              </a:rPr>
              <a:t>Total Score:</a:t>
            </a:r>
            <a:r>
              <a:rPr lang="en-GB" sz="3200" b="0" i="0" dirty="0">
                <a:solidFill>
                  <a:srgbClr val="374151"/>
                </a:solidFill>
                <a:effectLst/>
                <a:latin typeface="+mj-lt"/>
              </a:rPr>
              <a:t> </a:t>
            </a:r>
            <a:r>
              <a:rPr lang="en-I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74965</a:t>
            </a:r>
            <a:r>
              <a:rPr lang="en-IN" sz="3200" dirty="0">
                <a:latin typeface="+mj-lt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rgbClr val="374151"/>
                </a:solidFill>
                <a:effectLst/>
                <a:latin typeface="+mj-lt"/>
              </a:rPr>
              <a:t>Key Drivers:</a:t>
            </a:r>
            <a:r>
              <a:rPr lang="en-GB" sz="3200" b="0" i="0" dirty="0">
                <a:solidFill>
                  <a:srgbClr val="374151"/>
                </a:solidFill>
                <a:effectLst/>
                <a:latin typeface="+mj-lt"/>
              </a:rPr>
              <a:t> High user engagement due to relatable content and emotional connection with animal-related topics.</a:t>
            </a:r>
          </a:p>
          <a:p>
            <a:endParaRPr lang="en-IN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F69A65-6947-40B2-6AA9-8679BEADCE5E}"/>
              </a:ext>
            </a:extLst>
          </p:cNvPr>
          <p:cNvSpPr txBox="1"/>
          <p:nvPr/>
        </p:nvSpPr>
        <p:spPr>
          <a:xfrm>
            <a:off x="12420600" y="3409959"/>
            <a:ext cx="434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rgbClr val="374151"/>
                </a:solidFill>
                <a:effectLst/>
                <a:latin typeface="+mj-lt"/>
              </a:rPr>
              <a:t>Total Score:</a:t>
            </a:r>
            <a:r>
              <a:rPr lang="en-GB" sz="3200" b="0" i="0" dirty="0">
                <a:solidFill>
                  <a:srgbClr val="374151"/>
                </a:solidFill>
                <a:effectLst/>
                <a:latin typeface="+mj-lt"/>
              </a:rPr>
              <a:t> </a:t>
            </a:r>
            <a:r>
              <a:rPr lang="en-IN" sz="3200" dirty="0">
                <a:solidFill>
                  <a:srgbClr val="374151"/>
                </a:solidFill>
                <a:latin typeface="+mj-lt"/>
              </a:rPr>
              <a:t>69339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rgbClr val="374151"/>
                </a:solidFill>
                <a:effectLst/>
                <a:latin typeface="+mj-lt"/>
              </a:rPr>
              <a:t>Key Drivers:</a:t>
            </a:r>
            <a:r>
              <a:rPr lang="en-GB" sz="3200" b="0" i="0" dirty="0">
                <a:solidFill>
                  <a:srgbClr val="374151"/>
                </a:solidFill>
                <a:effectLst/>
                <a:latin typeface="+mj-lt"/>
              </a:rPr>
              <a:t> </a:t>
            </a:r>
            <a:r>
              <a:rPr lang="en-GB" sz="3200" dirty="0">
                <a:solidFill>
                  <a:srgbClr val="374151"/>
                </a:solidFill>
                <a:latin typeface="+mj-lt"/>
              </a:rPr>
              <a:t>Growing awareness of health and wellness, leading to higher engagement with recipes, nutrition tips, and lifestyle content.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48637A-87D4-ADD8-014D-00475A7F9A29}"/>
              </a:ext>
            </a:extLst>
          </p:cNvPr>
          <p:cNvSpPr txBox="1"/>
          <p:nvPr/>
        </p:nvSpPr>
        <p:spPr>
          <a:xfrm>
            <a:off x="6800745" y="3417199"/>
            <a:ext cx="415311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rgbClr val="374151"/>
                </a:solidFill>
                <a:effectLst/>
                <a:latin typeface="+mj-lt"/>
              </a:rPr>
              <a:t>Total Score:</a:t>
            </a:r>
            <a:r>
              <a:rPr lang="en-GB" sz="3200" b="0" i="0" dirty="0">
                <a:solidFill>
                  <a:srgbClr val="374151"/>
                </a:solidFill>
                <a:effectLst/>
                <a:latin typeface="+mj-lt"/>
              </a:rPr>
              <a:t> </a:t>
            </a:r>
            <a:r>
              <a:rPr lang="en-IN" sz="3200" dirty="0">
                <a:solidFill>
                  <a:srgbClr val="374151"/>
                </a:solidFill>
                <a:latin typeface="+mj-lt"/>
              </a:rPr>
              <a:t>71168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i="0" dirty="0">
                <a:solidFill>
                  <a:srgbClr val="374151"/>
                </a:solidFill>
                <a:effectLst/>
                <a:latin typeface="+mj-lt"/>
              </a:rPr>
              <a:t>Key Drivers:</a:t>
            </a:r>
            <a:r>
              <a:rPr lang="en-GB" sz="3200" b="0" i="0" dirty="0">
                <a:solidFill>
                  <a:srgbClr val="374151"/>
                </a:solidFill>
                <a:effectLst/>
                <a:latin typeface="+mj-lt"/>
              </a:rPr>
              <a:t> Increased interest in educational content, particularly in areas like technology and environmental science.</a:t>
            </a:r>
          </a:p>
          <a:p>
            <a:endParaRPr lang="en-IN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545485" y="-1145423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F908DA8-447E-8EB0-EF7E-55AB9E623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449948"/>
              </p:ext>
            </p:extLst>
          </p:nvPr>
        </p:nvGraphicFramePr>
        <p:xfrm>
          <a:off x="3232138" y="575215"/>
          <a:ext cx="13297699" cy="5025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0D7B9B6-39E4-7752-9B79-7F1B6E4AC7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7084519"/>
              </p:ext>
            </p:extLst>
          </p:nvPr>
        </p:nvGraphicFramePr>
        <p:xfrm>
          <a:off x="6781800" y="5762744"/>
          <a:ext cx="6781800" cy="3949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5B408B-B3DE-CA92-64B6-B18A57D80D20}"/>
              </a:ext>
            </a:extLst>
          </p:cNvPr>
          <p:cNvSpPr txBox="1"/>
          <p:nvPr/>
        </p:nvSpPr>
        <p:spPr>
          <a:xfrm>
            <a:off x="2573769" y="1177319"/>
            <a:ext cx="13428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i="0" dirty="0">
                <a:effectLst/>
              </a:rPr>
              <a:t>Recommendations for Future Strategy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E6BEF6-0B2C-A68A-844E-E8FBD354E110}"/>
              </a:ext>
            </a:extLst>
          </p:cNvPr>
          <p:cNvSpPr txBox="1"/>
          <p:nvPr/>
        </p:nvSpPr>
        <p:spPr>
          <a:xfrm>
            <a:off x="2635653" y="2381346"/>
            <a:ext cx="1448384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3600" b="1" i="0" dirty="0">
                <a:solidFill>
                  <a:srgbClr val="374151"/>
                </a:solidFill>
                <a:effectLst/>
              </a:rPr>
              <a:t>Focus on High-Performing Categories:</a:t>
            </a:r>
            <a:endParaRPr lang="en-GB" sz="3600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3600" b="1" i="0" dirty="0">
                <a:solidFill>
                  <a:srgbClr val="374151"/>
                </a:solidFill>
                <a:effectLst/>
              </a:rPr>
              <a:t>Animals:</a:t>
            </a:r>
            <a:r>
              <a:rPr lang="en-GB" sz="3600" b="0" i="0" dirty="0">
                <a:solidFill>
                  <a:srgbClr val="374151"/>
                </a:solidFill>
                <a:effectLst/>
              </a:rPr>
              <a:t> Increase the production of engaging animal-related content, such as videos, stories, and user-generated content.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3600" b="1" i="0" dirty="0">
                <a:solidFill>
                  <a:srgbClr val="374151"/>
                </a:solidFill>
                <a:effectLst/>
              </a:rPr>
              <a:t>Science:</a:t>
            </a:r>
            <a:r>
              <a:rPr lang="en-GB" sz="3600" b="0" i="0" dirty="0">
                <a:solidFill>
                  <a:srgbClr val="374151"/>
                </a:solidFill>
                <a:effectLst/>
              </a:rPr>
              <a:t> Develop educational series or collaborations with experts to create more in-depth science content.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3600" b="1" i="0" dirty="0">
                <a:solidFill>
                  <a:srgbClr val="374151"/>
                </a:solidFill>
                <a:effectLst/>
              </a:rPr>
              <a:t>Healthy Eating:</a:t>
            </a:r>
            <a:r>
              <a:rPr lang="en-GB" sz="3600" b="0" i="0" dirty="0">
                <a:solidFill>
                  <a:srgbClr val="374151"/>
                </a:solidFill>
                <a:effectLst/>
              </a:rPr>
              <a:t> Expand the range of healthy eating content, including meal prep videos, nutrition workshops, and interactive challenges.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b="1" i="0" dirty="0">
                <a:solidFill>
                  <a:srgbClr val="374151"/>
                </a:solidFill>
                <a:effectLst/>
              </a:rPr>
              <a:t>Enhance Underperforming Categories:</a:t>
            </a:r>
            <a:endParaRPr lang="en-GB" sz="3600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3600" b="0" i="0" dirty="0">
                <a:solidFill>
                  <a:srgbClr val="374151"/>
                </a:solidFill>
                <a:effectLst/>
              </a:rPr>
              <a:t>Analyse feedback on lower-scoring categories to identify content gaps and areas for improvement.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3600" b="0" i="0" dirty="0">
                <a:solidFill>
                  <a:srgbClr val="374151"/>
                </a:solidFill>
                <a:effectLst/>
              </a:rPr>
              <a:t>Consider user preferences and trends to refine content strategy.</a:t>
            </a:r>
          </a:p>
          <a:p>
            <a:br>
              <a:rPr lang="en-GB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414</Words>
  <Application>Microsoft Office PowerPoint</Application>
  <PresentationFormat>Custom</PresentationFormat>
  <Paragraphs>100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Graphik Regular</vt:lpstr>
      <vt:lpstr>Clear Sans Regular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Shrungal Kulkarni</cp:lastModifiedBy>
  <cp:revision>13</cp:revision>
  <dcterms:created xsi:type="dcterms:W3CDTF">2006-08-16T00:00:00Z</dcterms:created>
  <dcterms:modified xsi:type="dcterms:W3CDTF">2025-01-07T20:24:39Z</dcterms:modified>
  <dc:identifier>DAEhDyfaYKE</dc:identifier>
</cp:coreProperties>
</file>